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92" r:id="rId113"/>
    <p:sldId id="393" r:id="rId114"/>
    <p:sldId id="395" r:id="rId115"/>
    <p:sldId id="396" r:id="rId116"/>
    <p:sldId id="397" r:id="rId117"/>
    <p:sldId id="398" r:id="rId118"/>
    <p:sldId id="400" r:id="rId119"/>
    <p:sldId id="399" r:id="rId120"/>
    <p:sldId id="402" r:id="rId121"/>
    <p:sldId id="403" r:id="rId122"/>
    <p:sldId id="405" r:id="rId123"/>
    <p:sldId id="401" r:id="rId124"/>
    <p:sldId id="406" r:id="rId125"/>
    <p:sldId id="407" r:id="rId126"/>
    <p:sldId id="391" r:id="rId127"/>
    <p:sldId id="355" r:id="rId128"/>
    <p:sldId id="357" r:id="rId129"/>
    <p:sldId id="358" r:id="rId130"/>
    <p:sldId id="389" r:id="rId131"/>
    <p:sldId id="390" r:id="rId132"/>
    <p:sldId id="370" r:id="rId133"/>
    <p:sldId id="371" r:id="rId134"/>
    <p:sldId id="372" r:id="rId135"/>
    <p:sldId id="373" r:id="rId136"/>
    <p:sldId id="374" r:id="rId137"/>
    <p:sldId id="375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5.0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5017,'8'-8,"34"-21,66-40,74-33,80-39,69-22,65-12,55 1,29 9,2 15,-25 20,-30 28,-26 23,-31 24,-16 22,-18 17,-5 10,-7 7,2 7,1 8,-2 8,-6 1,-13 0,-20 5,-23 2,-23-2,-5 5,-7-1,-3 8,-7 4,9 8,-1 0,9 2,17 6,21 13,24 8,24 10,20 16,9 11,6 15,-2-3,-14-6,-21-3,-17-5,-18-9,-25-11,-20-14,-14-16,-16-15,-9-17,-12-6,-4-9,-3-6,-6-7,-7-5,-7-7,-8-2,-5-1,-5-3,-11-5,3-3,-8-4,-5-6,-5-3,-2-5,2 0,-6-8,0-8,2-14,3-8,0-4,2-6,-7 2,-4-7,-9-4,-6-1,-8 0,-8 6,-13 6,-4 3,-8-2,-13-4,-12-14,-16-25,-22-38,-22-39,-31-30,-22-22,-22-7,-14 2,-3 23,2 21,14 30,13 34,13 28,18 27,15 26,12 15,13 12,6 10,7 6,1 2,3 2,2-5,3-1,7-6,6 0,7-3,0-5,2-3,2 2,-2-1,0 3,-4 4,2-1,-3 3,-4 2,-3-1,-2 0,-7 2,-2 2,-6 6,0 3,2 1,2-1,2-1,7-1,7 3,10 1,8-1,6-1,11-1,7-2,3-1,10 0,3-5,-2-1,1 0,-2 1,-7 1,-5 6,-7 6,-3 3,-4-2,-8-1,-5-3,-3 2,0 0,0-1,1 2,-4 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7.1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180 253,'4'0,"6"0,10 0,10 0,9 0,6 0,0 0,1 0,1 0,-3 0,-4 0,-1 0,-3 0,-3 0,2 0,-1 0,-2 0,-2 0,-2 0,-1 0,-2 0,-4 5,-6 5,-5 6,-5 4,-7 3,-8 7,-7 1,-4 10,-7 5,-8 5,-2 1,-3 1,0-4,5-6,2-7,4-4,6-4,3-6,6-3,0-5,3 0,0-2,1 0,-1-1,-4-2,-3-8,2-8,-5-7,-3-14,-10-15,-4-14,-3-14,5-8,0-4,7 0,3-3,3 3,5 13,1 17,5 14,3 10,0 4,2 3,1 1,3-1,1 8,2 11,1 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5.76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6811 12955,'0'-4,"4"-10,6-16,10-15,15-18,9-19,11-18,9-13,19-18,22-17,10-13,11-10,11-10,-2-4,-5-2,-9 1,-2 3,-5-12,-8-20,-10-25,-8-28,-10-12,-15 8,-17 2,-8 4,-11 4,-9 3,-13-6,-7 8,-7 8,-15 12,-9 8,-10 12,-12 17,-9 13,-2 16,-8 7,-16 6,-16 8,-10 11,-12 9,-14 14,-14 8,-14 2,-9 1,-4 1,-18 6,-14-3,-18-1,-13 4,-3 6,6 5,15 5,15-2,22 6,22 2,10 2,10 0,1 0,-6-5,-6-10,-6-8,-6-4,-3 2,-2 0,3 5,0 8,1 8,-2 2,13 12,3 10,7 12,12 3,8 5,10 3,8 3,6 6,-1 3,7 0,6-2,3 0,4-2,5-5,-2-2,6-1,8-4,7 1,7 1,4-3,6 2,4 1,0 2,4-2,-1 0,-2 1,-1 2,1 2,1 1,-3 1,3 1,0-1,3 1,3 1,4-2,3 1,6 0,3 0,4-1,6-4,4-5,3-6,15-13,10-11,10-6,12-9,12-4,9-4,3-1,-3 6,2 9,-7 8,-5 11,-7 11,-8 8,-6 6,-5 4,-2 2,-2 5,-1 6,-1 5,1-1,1 2,0-3,0 1,4-3,7 1,-4-2,2-3,4-4,3 3,0-2,1 0,3-2,-3-2,-4 3,-4 1,-3 4,-3-1,-2 3,-1 0,0 1,-1-1,1 1,-5-1,-5-3,-1 2,2 2,-3 0,2-3,2 1,2 3,-1-1,0 2,-3-2,0 1,2 2,3-1,1 1,-2-2,0 0,1 2,-3-1,-4-4,0 1,2-2,2 2,4-2,1 3,3-2,0 2,0 3,1-2,5-3,0 1,1-1,-2 1,-2 3,0-2,-2 3,-5-3,-1 1,0-1,0 0,2 3,2 3,0 2,-3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8.4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0,4 0,3 0,2 0,6 0,1 0,0 0,-1 0,-2 0,-1 0,-2 0,0 0,0 0,-1 0,0 0,0 0,0 0,1 0,-1 0,0 0,-4 5,-6 5,-9 5,-7 5,-6-1,-3 0,1 2,-3-4,1 1,-2 1,2 2,1 1,0 2,0 0,-2-3,1-1,3 1,2 0,2 1,2 2,-3 0,-5-3,0-1,-4 0,1 1,3 1,-2 6,2 3,-2-5,1-2,3-1,2 1,2-1,2 1,2 1,0-1,0 2,1-10,-5-6,-2-10,1-9,-4-7,1-6,0-2,-1-3,-1 0,-1 0,0 0,-2 0,1 1,3 0,-2 5,1 2,2-1,3-1,2-2,2 0,0-1,1-1,1 0,-1-1,1 0,-1 1,-4 3,-1 3,-1-1,2-2,1 0,1-1,1-2,1 0,-5 4,0 1,-5 5,0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customXml" Target="../ink/ink7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51.png"/><Relationship Id="rId4" Type="http://schemas.openxmlformats.org/officeDocument/2006/relationships/customXml" Target="../ink/ink7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1370.png"/><Relationship Id="rId7" Type="http://schemas.openxmlformats.org/officeDocument/2006/relationships/image" Target="../media/image146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1450.png"/><Relationship Id="rId4" Type="http://schemas.openxmlformats.org/officeDocument/2006/relationships/customXml" Target="../ink/ink79.xml"/><Relationship Id="rId9" Type="http://schemas.openxmlformats.org/officeDocument/2006/relationships/image" Target="../media/image14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159.emf"/><Relationship Id="rId7" Type="http://schemas.openxmlformats.org/officeDocument/2006/relationships/image" Target="../media/image1530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3.xml"/><Relationship Id="rId11" Type="http://schemas.openxmlformats.org/officeDocument/2006/relationships/image" Target="../media/image1550.png"/><Relationship Id="rId5" Type="http://schemas.openxmlformats.org/officeDocument/2006/relationships/image" Target="../media/image1520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54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161.png"/><Relationship Id="rId18" Type="http://schemas.openxmlformats.org/officeDocument/2006/relationships/customXml" Target="../ink/ink94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1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image" Target="../media/image160.png"/><Relationship Id="rId24" Type="http://schemas.openxmlformats.org/officeDocument/2006/relationships/customXml" Target="../ink/ink97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0.xml"/><Relationship Id="rId19" Type="http://schemas.openxmlformats.org/officeDocument/2006/relationships/image" Target="../media/image164.png"/><Relationship Id="rId4" Type="http://schemas.openxmlformats.org/officeDocument/2006/relationships/customXml" Target="../ink/ink87.xml"/><Relationship Id="rId9" Type="http://schemas.openxmlformats.org/officeDocument/2006/relationships/image" Target="../media/image159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61.png"/><Relationship Id="rId18" Type="http://schemas.openxmlformats.org/officeDocument/2006/relationships/customXml" Target="../ink/ink106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103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8.xml"/><Relationship Id="rId16" Type="http://schemas.openxmlformats.org/officeDocument/2006/relationships/customXml" Target="../ink/ink105.xml"/><Relationship Id="rId20" Type="http://schemas.openxmlformats.org/officeDocument/2006/relationships/customXml" Target="../ink/ink1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image" Target="../media/image160.png"/><Relationship Id="rId24" Type="http://schemas.openxmlformats.org/officeDocument/2006/relationships/customXml" Target="../ink/ink109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102.xml"/><Relationship Id="rId19" Type="http://schemas.openxmlformats.org/officeDocument/2006/relationships/image" Target="../media/image164.png"/><Relationship Id="rId4" Type="http://schemas.openxmlformats.org/officeDocument/2006/relationships/customXml" Target="../ink/ink99.xml"/><Relationship Id="rId9" Type="http://schemas.openxmlformats.org/officeDocument/2006/relationships/image" Target="../media/image159.png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303471-FE54-F178-6D18-121DC2D4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err="1"/>
                  <a:t>Remember</a:t>
                </a:r>
                <a:r>
                  <a:rPr lang="it-IT" dirty="0"/>
                  <a:t>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76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D106-6ED4-A5E7-497F-F7971746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42DEC-0241-9520-25A2-695C1112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Remember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pPr lvl="1"/>
                <a:r>
                  <a:rPr lang="it-IT" dirty="0"/>
                  <a:t>One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trivial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The </a:t>
                </a:r>
                <a:r>
                  <a:rPr lang="it-IT" dirty="0" err="1"/>
                  <a:t>other</a:t>
                </a:r>
                <a:r>
                  <a:rPr lang="it-IT" dirty="0"/>
                  <a:t> one </a:t>
                </a:r>
                <a:r>
                  <a:rPr lang="it-IT" dirty="0" err="1"/>
                  <a:t>is</a:t>
                </a:r>
                <a:r>
                  <a:rPr lang="it-IT" dirty="0"/>
                  <a:t> key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endParaRPr lang="it-IT" dirty="0"/>
              </a:p>
              <a:p>
                <a:pPr lvl="2"/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575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4935-F0C2-7ACF-EC03-79A4A99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BFC4C8C5-4174-4974-F60D-33F970545B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8128000" cy="308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546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8354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96586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6028672"/>
                    </a:ext>
                  </a:extLst>
                </a:gridCol>
              </a:tblGrid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83919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 err="1"/>
                        <a:t>Graduated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27602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60078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5802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9B2236C-4028-B327-94FD-B469EF3B11B2}"/>
              </a:ext>
            </a:extLst>
          </p:cNvPr>
          <p:cNvSpPr txBox="1"/>
          <p:nvPr/>
        </p:nvSpPr>
        <p:spPr>
          <a:xfrm>
            <a:off x="604012" y="5116915"/>
            <a:ext cx="1098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E[u]=2*0.53+1*0.47=1.53</a:t>
            </a:r>
          </a:p>
          <a:p>
            <a:r>
              <a:rPr lang="it-IT" sz="3200" dirty="0"/>
              <a:t>E[u|G]=2*E[u|G]+E[u|G]=20.16/0.3+0.14/0.3=1.53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CC638-D56C-F218-191B-5258B4E0C6B7}"/>
              </a:ext>
            </a:extLst>
          </p:cNvPr>
          <p:cNvGrpSpPr/>
          <p:nvPr/>
        </p:nvGrpSpPr>
        <p:grpSpPr>
          <a:xfrm>
            <a:off x="2989728" y="3255264"/>
            <a:ext cx="6813720" cy="2169360"/>
            <a:chOff x="2989728" y="3255264"/>
            <a:chExt cx="6813720" cy="216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14:cNvPr>
                <p14:cNvContentPartPr/>
                <p14:nvPr/>
              </p14:nvContentPartPr>
              <p14:xfrm>
                <a:off x="2989728" y="3396744"/>
                <a:ext cx="6666120" cy="202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4088" y="3181104"/>
                  <a:ext cx="6737760" cy="24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14:cNvPr>
                <p14:cNvContentPartPr/>
                <p14:nvPr/>
              </p14:nvContentPartPr>
              <p14:xfrm>
                <a:off x="9472248" y="3255264"/>
                <a:ext cx="331200" cy="335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6608" y="3039624"/>
                  <a:ext cx="402840" cy="76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8F15EB-06E5-E6A9-BBB9-91211435B538}"/>
              </a:ext>
            </a:extLst>
          </p:cNvPr>
          <p:cNvSpPr txBox="1"/>
          <p:nvPr/>
        </p:nvSpPr>
        <p:spPr>
          <a:xfrm>
            <a:off x="9262656" y="1949694"/>
            <a:ext cx="253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Technically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in </a:t>
            </a:r>
            <a:r>
              <a:rPr lang="it-IT" dirty="0" err="1"/>
              <a:t>deviation</a:t>
            </a:r>
            <a:r>
              <a:rPr lang="it-IT" dirty="0"/>
              <a:t> from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clearer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442606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ADC05-28B8-91B9-89C1-19B8AAA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132D9B-6D36-0F52-705A-C8C15B9E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627" y="2234160"/>
            <a:ext cx="5696745" cy="353426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1B954-509D-8A31-3AB9-F0CDCDF6E706}"/>
              </a:ext>
            </a:extLst>
          </p:cNvPr>
          <p:cNvSpPr txBox="1"/>
          <p:nvPr/>
        </p:nvSpPr>
        <p:spPr>
          <a:xfrm>
            <a:off x="7958666" y="6096000"/>
            <a:ext cx="405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Angrist and Pischke 2009</a:t>
            </a:r>
          </a:p>
        </p:txBody>
      </p:sp>
    </p:spTree>
    <p:extLst>
      <p:ext uri="{BB962C8B-B14F-4D97-AF65-F5344CB8AC3E}">
        <p14:creationId xmlns:p14="http://schemas.microsoft.com/office/powerpoint/2010/main" val="185527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22ED8-7B82-0EAB-5107-1EF8A0E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with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What do we observe? We observe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is a random vector, and is i.i.d.</a:t>
                </a:r>
              </a:p>
              <a:p>
                <a:r>
                  <a:rPr lang="it-IT" dirty="0"/>
                  <a:t>The causal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contains all other factors </a:t>
                </a:r>
                <a:r>
                  <a:rPr lang="it-IT" i="1" dirty="0"/>
                  <a:t>explaining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Given what we observe, we can compute means. Without loss of generality,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70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20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5C39-FF0D-FF63-1F9A-87B0A846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97657AE-5A03-D297-BF1F-601B43EF521B}"/>
              </a:ext>
            </a:extLst>
          </p:cNvPr>
          <p:cNvGrpSpPr/>
          <p:nvPr/>
        </p:nvGrpSpPr>
        <p:grpSpPr>
          <a:xfrm>
            <a:off x="7734312" y="1690688"/>
            <a:ext cx="3165840" cy="4791600"/>
            <a:chOff x="7085088" y="905184"/>
            <a:chExt cx="3165840" cy="4791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14:cNvPr>
                <p14:cNvContentPartPr/>
                <p14:nvPr/>
              </p14:nvContentPartPr>
              <p14:xfrm>
                <a:off x="7085088" y="1032624"/>
                <a:ext cx="3165840" cy="466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9088" y="816624"/>
                  <a:ext cx="3237480" cy="50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14:cNvPr>
                <p14:cNvContentPartPr/>
                <p14:nvPr/>
              </p14:nvContentPartPr>
              <p14:xfrm>
                <a:off x="7817688" y="905184"/>
                <a:ext cx="208080" cy="29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2048" y="689184"/>
                  <a:ext cx="279720" cy="72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/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2745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5766-413D-0D62-58D0-1ADBBBA1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Alternative 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it-IT" dirty="0"/>
                  <a:t>Given whatever estimator, we can compute the predicted value for each </a:t>
                </a:r>
                <a:r>
                  <a:rPr lang="it-IT" i="1" dirty="0"/>
                  <a:t>i,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i="1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/>
                  <a:t>For each i=1, ..., n we will have a residual, a prediction error,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it-IT" sz="2800" b="0" dirty="0"/>
              </a:p>
              <a:p>
                <a:pPr algn="just"/>
                <a:r>
                  <a:rPr lang="it-IT" dirty="0" err="1"/>
                  <a:t>If</a:t>
                </a:r>
                <a:r>
                  <a:rPr lang="it-IT" dirty="0"/>
                  <a:t> we measure the goodness of our approximation via the square of the mistake, we will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it-IT" dirty="0"/>
                  <a:t>. If we want to minimize it, we find exactly the OLS solution</a:t>
                </a:r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04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EBDCD-E47E-4DD8-BBE4-FDCF3CAA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LaLonde Study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34FDE5-C562-4474-9B41-EC2819BD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National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Supported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Work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Demonstration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(NSW):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low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employability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subjects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(AFDC: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women, ex-drug addicts, ex-criminal offenders, and high school dropouts of both sexes &amp; similar male program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Treatment</a:t>
            </a:r>
            <a:r>
              <a:rPr lang="es-CO" sz="1800" dirty="0">
                <a:latin typeface="Times New Roman" panose="02020603050405020304" pitchFamily="18" charset="0"/>
              </a:rPr>
              <a:t> versus control:</a:t>
            </a: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T: 9-18 </a:t>
            </a:r>
            <a:r>
              <a:rPr lang="es-CO" sz="1400" dirty="0" err="1">
                <a:latin typeface="Times New Roman" panose="02020603050405020304" pitchFamily="18" charset="0"/>
              </a:rPr>
              <a:t>months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of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employment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counseling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to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discuss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problems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provide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suggestions</a:t>
            </a:r>
            <a:endParaRPr lang="es-CO" sz="1400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C: just following 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Baseline</a:t>
            </a:r>
            <a:r>
              <a:rPr lang="es-CO" sz="1800" dirty="0">
                <a:latin typeface="Times New Roman" panose="02020603050405020304" pitchFamily="18" charset="0"/>
              </a:rPr>
              <a:t>, data </a:t>
            </a:r>
            <a:r>
              <a:rPr lang="es-CO" sz="1800" dirty="0" err="1">
                <a:latin typeface="Times New Roman" panose="02020603050405020304" pitchFamily="18" charset="0"/>
              </a:rPr>
              <a:t>every</a:t>
            </a:r>
            <a:r>
              <a:rPr lang="es-CO" sz="1800" dirty="0">
                <a:latin typeface="Times New Roman" panose="02020603050405020304" pitchFamily="18" charset="0"/>
              </a:rPr>
              <a:t> 9 </a:t>
            </a:r>
            <a:r>
              <a:rPr lang="es-CO" sz="1800" dirty="0" err="1">
                <a:latin typeface="Times New Roman" panose="02020603050405020304" pitchFamily="18" charset="0"/>
              </a:rPr>
              <a:t>months</a:t>
            </a:r>
            <a:r>
              <a:rPr lang="es-CO" sz="1800" dirty="0">
                <a:latin typeface="Times New Roman" panose="02020603050405020304" pitchFamily="18" charset="0"/>
              </a:rPr>
              <a:t>, up </a:t>
            </a:r>
            <a:r>
              <a:rPr lang="es-CO" sz="1800" dirty="0" err="1">
                <a:latin typeface="Times New Roman" panose="02020603050405020304" pitchFamily="18" charset="0"/>
              </a:rPr>
              <a:t>to</a:t>
            </a:r>
            <a:r>
              <a:rPr lang="es-CO" sz="1800" dirty="0">
                <a:latin typeface="Times New Roman" panose="02020603050405020304" pitchFamily="18" charset="0"/>
              </a:rPr>
              <a:t> 4 </a:t>
            </a:r>
            <a:r>
              <a:rPr lang="en-US" sz="1800" dirty="0">
                <a:latin typeface="Times New Roman" panose="02020603050405020304" pitchFamily="18" charset="0"/>
              </a:rPr>
              <a:t>recollections</a:t>
            </a:r>
            <a:r>
              <a:rPr lang="es-CO" sz="1800" dirty="0">
                <a:latin typeface="Times New Roman" panose="02020603050405020304" pitchFamily="18" charset="0"/>
              </a:rPr>
              <a:t> ex post (</a:t>
            </a:r>
            <a:r>
              <a:rPr lang="es-CO" sz="1800" dirty="0" err="1">
                <a:latin typeface="Times New Roman" panose="02020603050405020304" pitchFamily="18" charset="0"/>
              </a:rPr>
              <a:t>some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dirty="0" err="1">
                <a:latin typeface="Times New Roman" panose="02020603050405020304" pitchFamily="18" charset="0"/>
              </a:rPr>
              <a:t>attrition</a:t>
            </a:r>
            <a:r>
              <a:rPr lang="es-CO" sz="1800" dirty="0">
                <a:latin typeface="Times New Roman" panose="02020603050405020304" pitchFamily="18" charset="0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4375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0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A275C6F-6A83-1DF8-C8CC-4732AA095645}"/>
              </a:ext>
            </a:extLst>
          </p:cNvPr>
          <p:cNvSpPr/>
          <p:nvPr/>
        </p:nvSpPr>
        <p:spPr>
          <a:xfrm>
            <a:off x="1026941" y="1913467"/>
            <a:ext cx="9619057" cy="47413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60CF56-5C78-D7A4-7048-71F0874B3D7F}"/>
              </a:ext>
            </a:extLst>
          </p:cNvPr>
          <p:cNvSpPr/>
          <p:nvPr/>
        </p:nvSpPr>
        <p:spPr>
          <a:xfrm>
            <a:off x="891475" y="3049172"/>
            <a:ext cx="9619058" cy="6084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4030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C9BA6-09DA-3CA2-8C44-E944BFE3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 «</a:t>
            </a:r>
            <a:r>
              <a:rPr lang="it-IT" dirty="0" err="1"/>
              <a:t>practically</a:t>
            </a:r>
            <a:r>
              <a:rPr lang="it-IT" dirty="0"/>
              <a:t>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DE24C6-4E3D-D451-898E-62EAE5418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Data from the </a:t>
            </a:r>
            <a:r>
              <a:rPr lang="it-IT" dirty="0" err="1"/>
              <a:t>experiment</a:t>
            </a:r>
            <a:endParaRPr lang="it-IT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A8AB61C-77FF-4772-270C-26E869EBBC1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1864850"/>
              </p:ext>
            </p:extLst>
          </p:nvPr>
        </p:nvGraphicFramePr>
        <p:xfrm>
          <a:off x="839788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F5CEF-4D90-40BF-B4E1-CBAC8BD41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data</a:t>
            </a:r>
          </a:p>
        </p:txBody>
      </p:sp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B7C9224E-64CC-8D51-FA84-A1105734B1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72369688"/>
              </p:ext>
            </p:extLst>
          </p:nvPr>
        </p:nvGraphicFramePr>
        <p:xfrm>
          <a:off x="6172200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A7F8B7-2837-F4A2-718F-28CE63229916}"/>
              </a:ext>
            </a:extLst>
          </p:cNvPr>
          <p:cNvSpPr txBox="1"/>
          <p:nvPr/>
        </p:nvSpPr>
        <p:spPr>
          <a:xfrm>
            <a:off x="839788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E4A57-3165-DDC3-144C-0BB8926F8457}"/>
              </a:ext>
            </a:extLst>
          </p:cNvPr>
          <p:cNvSpPr txBox="1"/>
          <p:nvPr/>
        </p:nvSpPr>
        <p:spPr>
          <a:xfrm>
            <a:off x="6172200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CANNOT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34975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E1EA34-3C56-E9D1-4D24-99B0FB1A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Panel and 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6C491-9EEA-EDE3-71A8-F8C722BEAF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With panel data, the </a:t>
            </a:r>
            <a:r>
              <a:rPr lang="it-IT" dirty="0" err="1"/>
              <a:t>structure</a:t>
            </a:r>
            <a:r>
              <a:rPr lang="it-IT" dirty="0"/>
              <a:t> of the data </a:t>
            </a:r>
            <a:r>
              <a:rPr lang="it-IT" dirty="0" err="1"/>
              <a:t>changes</a:t>
            </a:r>
            <a:r>
              <a:rPr lang="it-IT" dirty="0"/>
              <a:t>. </a:t>
            </a:r>
          </a:p>
          <a:p>
            <a:r>
              <a:rPr lang="it-IT" dirty="0" err="1"/>
              <a:t>Conventionally</a:t>
            </a:r>
            <a:r>
              <a:rPr lang="it-IT" dirty="0"/>
              <a:t>, the data are </a:t>
            </a:r>
            <a:r>
              <a:rPr lang="it-IT" dirty="0" err="1"/>
              <a:t>managed</a:t>
            </a:r>
            <a:r>
              <a:rPr lang="it-IT" dirty="0"/>
              <a:t> in </a:t>
            </a:r>
            <a:r>
              <a:rPr lang="it-IT" i="1" dirty="0"/>
              <a:t>long </a:t>
            </a:r>
            <a:r>
              <a:rPr lang="it-IT" dirty="0" err="1"/>
              <a:t>structure</a:t>
            </a:r>
            <a:r>
              <a:rPr lang="it-IT" dirty="0"/>
              <a:t> (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). With long </a:t>
            </a:r>
            <a:r>
              <a:rPr lang="it-IT" dirty="0" err="1"/>
              <a:t>structure</a:t>
            </a:r>
            <a:r>
              <a:rPr lang="it-IT" dirty="0"/>
              <a:t>, the </a:t>
            </a:r>
            <a:r>
              <a:rPr lang="it-IT" dirty="0" err="1"/>
              <a:t>iid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the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identifier</a:t>
            </a:r>
            <a:r>
              <a:rPr lang="it-IT" dirty="0"/>
              <a:t> of the </a:t>
            </a:r>
            <a:r>
              <a:rPr lang="it-IT" dirty="0" err="1"/>
              <a:t>observation</a:t>
            </a:r>
            <a:endParaRPr lang="it-IT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96F524-506B-294A-F42A-74F5BF889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444" y="2038870"/>
            <a:ext cx="4563112" cy="3924848"/>
          </a:xfrm>
        </p:spPr>
      </p:pic>
    </p:spTree>
    <p:extLst>
      <p:ext uri="{BB962C8B-B14F-4D97-AF65-F5344CB8AC3E}">
        <p14:creationId xmlns:p14="http://schemas.microsoft.com/office/powerpoint/2010/main" val="2660208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8C86-19A4-C5A0-8CC0-43176CE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specific</a:t>
            </a:r>
            <a:r>
              <a:rPr lang="it-IT" dirty="0"/>
              <a:t> case of </a:t>
            </a:r>
            <a:r>
              <a:rPr lang="it-IT" dirty="0" err="1"/>
              <a:t>interest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independent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r>
                  <a:rPr lang="it-IT" dirty="0"/>
                  <a:t> </a:t>
                </a:r>
                <a:r>
                  <a:rPr lang="it-IT" dirty="0" err="1"/>
                  <a:t>variation</a:t>
                </a:r>
                <a:r>
                  <a:rPr lang="it-IT" dirty="0"/>
                  <a:t> (e.g. </a:t>
                </a:r>
                <a:r>
                  <a:rPr lang="it-IT" dirty="0" err="1"/>
                  <a:t>our</a:t>
                </a:r>
                <a:r>
                  <a:rPr lang="it-IT" dirty="0"/>
                  <a:t> treatment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comes</a:t>
                </a:r>
                <a:r>
                  <a:rPr lang="it-IT" dirty="0"/>
                  <a:t> in t=2)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observable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they</a:t>
                </a:r>
                <a:r>
                  <a:rPr lang="it-IT" dirty="0"/>
                  <a:t> do no </a:t>
                </a:r>
                <a:r>
                  <a:rPr lang="it-IT" dirty="0" err="1"/>
                  <a:t>vary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usual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once </a:t>
                </a:r>
                <a:r>
                  <a:rPr lang="it-IT" dirty="0" err="1"/>
                  <a:t>eliminated</a:t>
                </a:r>
                <a:r>
                  <a:rPr lang="it-IT" dirty="0"/>
                  <a:t> the </a:t>
                </a:r>
                <a:r>
                  <a:rPr lang="it-IT" dirty="0" err="1"/>
                  <a:t>fixed</a:t>
                </a:r>
                <a:r>
                  <a:rPr lang="it-IT" dirty="0"/>
                  <a:t> component,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can work on the sample </a:t>
                </a:r>
                <a:r>
                  <a:rPr lang="it-IT" dirty="0" err="1"/>
                  <a:t>equivalent</a:t>
                </a:r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OLS on the de-</a:t>
                </a:r>
                <a:r>
                  <a:rPr lang="it-IT" dirty="0" err="1"/>
                  <a:t>meaned</a:t>
                </a:r>
                <a:r>
                  <a:rPr lang="it-IT"/>
                  <a:t> data</a:t>
                </a:r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36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68B4-9352-DFCD-F0E4-3AFB91FC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533A5-5E11-0BB7-20C8-02EEDCC9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265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/>
              <a:t>Arrays’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/>
              <a:t> and </a:t>
            </a:r>
            <a:r>
              <a:rPr lang="it-IT" dirty="0"/>
              <a:t>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/>
              <a:t>There is </a:t>
            </a:r>
            <a:r>
              <a:rPr lang="en-US" dirty="0"/>
              <a:t>plenty of types, so </a:t>
            </a:r>
            <a:r>
              <a:rPr lang="en-US" dirty="0">
                <a:hlinkClick r:id="rId2"/>
              </a:rPr>
              <a:t>let’s learn about a few of them </a:t>
            </a:r>
            <a:r>
              <a:rPr lang="en-US" dirty="0"/>
              <a:t>that are useful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6449</Words>
  <Application>Microsoft Office PowerPoint</Application>
  <PresentationFormat>Widescreen</PresentationFormat>
  <Paragraphs>666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3" baseType="lpstr">
      <vt:lpstr>Arial</vt:lpstr>
      <vt:lpstr>Cambria Math</vt:lpstr>
      <vt:lpstr>Fira Mono</vt:lpstr>
      <vt:lpstr>Georgia</vt:lpstr>
      <vt:lpstr>Times New Roman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objects?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OLS</vt:lpstr>
      <vt:lpstr>OLS</vt:lpstr>
      <vt:lpstr>What is mean independence?</vt:lpstr>
      <vt:lpstr>What is mean independence?</vt:lpstr>
      <vt:lpstr>We work with samples</vt:lpstr>
      <vt:lpstr>E[ε|X]=0 and OLS</vt:lpstr>
      <vt:lpstr>E[ε|X]=0 and OLS</vt:lpstr>
      <vt:lpstr>Alternative story</vt:lpstr>
      <vt:lpstr>LaLonde Study</vt:lpstr>
      <vt:lpstr>PowerPoint Presentation</vt:lpstr>
      <vt:lpstr>PowerPoint Presentation</vt:lpstr>
      <vt:lpstr>How does it look «practically»</vt:lpstr>
      <vt:lpstr>Panel and FE</vt:lpstr>
      <vt:lpstr>A specific case of interest</vt:lpstr>
      <vt:lpstr>Lecture 11</vt:lpstr>
      <vt:lpstr>Test</vt:lpstr>
      <vt:lpstr>Basic of test</vt:lpstr>
      <vt:lpstr>Between subject design</vt:lpstr>
      <vt:lpstr>Within subject design</vt:lpstr>
      <vt:lpstr>What test should I use?</vt:lpstr>
      <vt:lpstr>Lecture 12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258</cp:revision>
  <dcterms:created xsi:type="dcterms:W3CDTF">2025-06-26T11:45:10Z</dcterms:created>
  <dcterms:modified xsi:type="dcterms:W3CDTF">2025-07-14T12:50:58Z</dcterms:modified>
</cp:coreProperties>
</file>